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устам Соколов" initials="РС" lastIdx="1" clrIdx="0">
    <p:extLst>
      <p:ext uri="{19B8F6BF-5375-455C-9EA6-DF929625EA0E}">
        <p15:presenceInfo xmlns:p15="http://schemas.microsoft.com/office/powerpoint/2012/main" userId="a43a8dcb504ee7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9FF"/>
    <a:srgbClr val="F87DFF"/>
    <a:srgbClr val="DB4DD5"/>
    <a:srgbClr val="66CAFE"/>
    <a:srgbClr val="4CC7FF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044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D917B-622D-4ABF-B0C5-EAF8BFA0D900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67553-D7D8-4693-BC4E-3F96DB55A2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32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712D2-D03F-41BC-A8B5-273AF4291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869F73-E093-4BF3-A3DF-D71068B2E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63E61D-B795-47BF-9C00-6FC798413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AEF44A-49A8-45B2-BACA-4F0B755A4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9D76C4-16FB-42F1-8801-43FAC94C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8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F1065E-BFBC-4AC5-841E-6D806044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2BFC3A-3F64-44E4-A0FF-C67C6AA15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09B847-E139-4F75-9B91-39B067666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FAC935-288E-4D6B-A5FE-8C859B70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1CC26-AC51-4FF3-A08B-0A14154B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67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0BF4D3-6E71-4A08-AB17-D788701BF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ACFF86-8AE6-4616-A9B6-4361D03EA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619107-5017-4AA7-98AF-9B4424C1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28940E-69F4-4019-8372-580851B9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DF5AF6-0154-449F-83EB-43A15519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8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561A9-9D9B-4E15-92CD-452C22E6D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B913A-63E6-4D5A-8F56-F27C977EB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03A00D-C25F-4BCE-9E0E-8E6B26A0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82359F-BB53-413D-87E8-9D809FF1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3AC895-6AE7-4907-8BEB-3D0087B3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06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5F47D-C46C-42FF-BF02-FA158A77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5029AE-49AD-4E7D-A26A-F946E6873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8967E4-D3CF-4BC4-A34C-7489F610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9FA9FC-D4EF-4481-8274-08872A43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0518DE-9CC7-492A-8F6D-BB6A65A6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600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10D89-85DB-4FF4-99F3-72E676D0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88635F-188B-4FE4-8BB8-3224F8209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8C414-CA61-4BE6-A57C-B82991EC4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FF4EB-14B2-4C59-9F2F-E8994FA8F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9254E0-F74C-4314-95A6-D2B8BBD54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0ECB7B-20DA-4082-BC31-71B56B34E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7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8DFBC-C445-4FB6-9110-2C7D967A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4AD5FE-624A-42E7-A8E7-FA0FB251A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9914EE-88BC-47A5-A286-4D00EEA7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43E112-DE1A-438F-A3C2-31D18007F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FB7C1E-AD38-423C-973A-27A643C4E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D57F0C0-5CFF-4CD2-B925-D5CD9C58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8EB6D8-17D6-4132-AEEE-33FCEFE3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69AFB91-6A46-4FA9-9352-9B3E9C1A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13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A623F-AD0E-4076-965C-44A5AC5D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912719-1C19-4C49-81D8-6F18C8F4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8E5B3A-BB98-44BC-92AC-62F2D1C4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FBDD30-F595-419C-9B03-6E8C6725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213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9460F50-497E-4E85-B8BB-898A1184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1D936A4-2AA8-4BCF-A1A1-1292733F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5E3DE5-1114-4587-B2EE-A3082194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46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36FF3-F45B-4174-A27E-3200F0D8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1C4056-1890-4F1B-BD76-03CF98CE6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5E2B6A-A587-4FC7-9A77-F28AB4ED5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0F692B-F9EB-4311-A734-A360378E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4F5455-7FBF-44CC-AED6-62D52078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DDAEF2-89E5-4F61-A212-2BCEE355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251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55483-5038-4BB3-B6ED-2003C289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3BF231-AC99-480D-A648-7F5DE663F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9BF194-FB75-447F-9ECF-DD7A20E2B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9FD262-389B-4F22-A214-DBB0EB0A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6F6CF4-D340-42E1-A3C9-57C16BF1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05205A-5BD8-461E-9165-241AE679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01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CBA00-3522-4651-9209-5D39339C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A65548-357D-4738-AA0C-0D30C7A4F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F02638-EF73-4051-B036-2C454CBFE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F9ACA-30B1-4870-B836-8D2D1B1CA772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EC8B9B-30F4-41EE-98DC-4053F406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F738C5-9833-4887-872F-0CD455AF5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8352D-E3FD-4710-91FD-1721B5420D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88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7B914-CAB9-44DB-BB2D-FEBC66480572}"/>
              </a:ext>
            </a:extLst>
          </p:cNvPr>
          <p:cNvPicPr>
            <a:picLocks/>
          </p:cNvPicPr>
          <p:nvPr/>
        </p:nvPicPr>
        <p:blipFill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1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innerShdw blurRad="63500" dist="50800" dir="18900000">
              <a:schemeClr val="tx1">
                <a:alpha val="50000"/>
              </a:scheme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B543D0-0C53-46A3-B95A-7F58ACE0BA34}"/>
              </a:ext>
            </a:extLst>
          </p:cNvPr>
          <p:cNvSpPr txBox="1"/>
          <p:nvPr/>
        </p:nvSpPr>
        <p:spPr>
          <a:xfrm>
            <a:off x="2999934" y="2973530"/>
            <a:ext cx="697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651FC0-B1B7-4FE2-9BB9-F2B619CC6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87" y="333538"/>
            <a:ext cx="6363202" cy="636320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2AA2A0D-0123-493A-8573-717EDF4F3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37" y="1369262"/>
            <a:ext cx="1838792" cy="4538052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/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E3D8C51-E85D-4CF0-83D9-758342C72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487" y="-724739"/>
            <a:ext cx="8135201" cy="81352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617B97-8285-4913-9695-0D0ACA8FA84D}"/>
              </a:ext>
            </a:extLst>
          </p:cNvPr>
          <p:cNvSpPr txBox="1"/>
          <p:nvPr/>
        </p:nvSpPr>
        <p:spPr>
          <a:xfrm>
            <a:off x="1578873" y="2444322"/>
            <a:ext cx="467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Тема</a:t>
            </a:r>
            <a:r>
              <a:rPr lang="en-US" sz="24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: “</a:t>
            </a:r>
            <a:r>
              <a:rPr lang="ru-RU" sz="24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Разработка математического тренажёра для детей младшего школьного возраста</a:t>
            </a:r>
            <a:r>
              <a:rPr lang="en-US" sz="24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”</a:t>
            </a:r>
            <a:endParaRPr lang="ru-RU" sz="2400" b="1" dirty="0"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9F775F-C17D-4CF0-96E3-9A7C282D1C32}"/>
              </a:ext>
            </a:extLst>
          </p:cNvPr>
          <p:cNvSpPr txBox="1"/>
          <p:nvPr/>
        </p:nvSpPr>
        <p:spPr>
          <a:xfrm>
            <a:off x="2370909" y="4277057"/>
            <a:ext cx="314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ИС-32 Соколов Р.С.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УП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88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7"/>
    </mc:Choice>
    <mc:Fallback xmlns="">
      <p:transition spd="slow" advTm="301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Мальчик, надевший реактивный ранец">
            <a:extLst>
              <a:ext uri="{FF2B5EF4-FFF2-40B4-BE49-F238E27FC236}">
                <a16:creationId xmlns:a16="http://schemas.microsoft.com/office/drawing/2014/main" id="{5E561100-F4C5-4773-B6B2-D07A0742995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innerShdw blurRad="330200">
              <a:schemeClr val="tx1">
                <a:alpha val="23000"/>
              </a:schemeClr>
            </a:innerShdw>
            <a:reflection stA="45000" endPos="0" dist="50800" dir="5400000" sy="-100000" algn="bl" rotWithShape="0"/>
            <a:softEdge rad="12573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39986-5B80-492D-9D69-2D10F5493EB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76215" y="876213"/>
            <a:ext cx="8126018" cy="6373588"/>
          </a:xfrm>
          <a:prstGeom prst="rect">
            <a:avLst/>
          </a:prstGeom>
          <a:pattFill prst="dkDnDiag">
            <a:fgClr>
              <a:schemeClr val="accent1"/>
            </a:fgClr>
            <a:bgClr>
              <a:schemeClr val="bg1"/>
            </a:bgClr>
          </a:pattFill>
          <a:effectLst>
            <a:outerShdw blurRad="76200" dist="50800" dir="5400000" sx="3000" sy="3000" algn="ctr" rotWithShape="0">
              <a:srgbClr val="000000">
                <a:alpha val="35000"/>
              </a:srgbClr>
            </a:outerShdw>
            <a:reflection stA="0" endPos="66000" dist="508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3A35CE-EE85-4544-817B-067B3BAF2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857" y="2532162"/>
            <a:ext cx="4859238" cy="4859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53861A-E5D0-4EDA-9DCD-D46FB042B449}"/>
              </a:ext>
            </a:extLst>
          </p:cNvPr>
          <p:cNvSpPr txBox="1"/>
          <p:nvPr/>
        </p:nvSpPr>
        <p:spPr>
          <a:xfrm>
            <a:off x="225880" y="369689"/>
            <a:ext cx="61477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 – разработать приложение для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Android OC</a:t>
            </a:r>
            <a:r>
              <a:rPr lang="ru-RU" sz="2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для освоения и закрепления навыков школьников в математике.</a:t>
            </a:r>
            <a:endParaRPr lang="en-US" sz="24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19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 – математические тесты.</a:t>
            </a:r>
          </a:p>
          <a:p>
            <a:r>
              <a:rPr lang="ru-RU" sz="2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исследования – математика   начальных классов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91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Современная белая архитектура">
            <a:extLst>
              <a:ext uri="{FF2B5EF4-FFF2-40B4-BE49-F238E27FC236}">
                <a16:creationId xmlns:a16="http://schemas.microsoft.com/office/drawing/2014/main" id="{75A078BF-C095-4789-81AE-9CC7BC09A5E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656" y="0"/>
            <a:ext cx="12351656" cy="6858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A1142B8-0FAF-4270-B747-3DE6A3038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976" y="1340885"/>
            <a:ext cx="5297714" cy="52977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FE3F64-5AAF-4EA1-9984-579E00946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028"/>
            <a:ext cx="6858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EB5003-EE09-48AB-8AE7-1AF003CB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29" y="1531258"/>
            <a:ext cx="1897742" cy="189774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1A8442-6D01-4FF4-93B2-6812A1F54CB4}"/>
              </a:ext>
            </a:extLst>
          </p:cNvPr>
          <p:cNvSpPr/>
          <p:nvPr/>
        </p:nvSpPr>
        <p:spPr>
          <a:xfrm>
            <a:off x="9282" y="267353"/>
            <a:ext cx="12182717" cy="72943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поставленной цели в </a:t>
            </a:r>
          </a:p>
          <a:p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данном проекте были решены</a:t>
            </a:r>
          </a:p>
          <a:p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следующие задачи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Выбран вектор для функционала.</a:t>
            </a:r>
          </a:p>
          <a:p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дизайн.</a:t>
            </a:r>
          </a:p>
          <a:p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материалы из учебников, Интернет-ресурсов </a:t>
            </a:r>
          </a:p>
          <a:p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добавлены в приложение.</a:t>
            </a:r>
          </a:p>
          <a:p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дальнейшем будет готов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Полный функционал симулятора.</a:t>
            </a:r>
          </a:p>
          <a:p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Качественные учебные материалы. </a:t>
            </a:r>
            <a:b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96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Красные и розовые бумажные полоски в форме волны">
            <a:extLst>
              <a:ext uri="{FF2B5EF4-FFF2-40B4-BE49-F238E27FC236}">
                <a16:creationId xmlns:a16="http://schemas.microsoft.com/office/drawing/2014/main" id="{9E14CB84-A89D-408C-901C-3063F71AD5D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077C70-C83E-438F-A68D-88953DAFA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2485" y="-1491093"/>
            <a:ext cx="7594599" cy="7594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04C2E8-CC83-40DA-866D-3D0420F09004}"/>
              </a:ext>
            </a:extLst>
          </p:cNvPr>
          <p:cNvSpPr txBox="1"/>
          <p:nvPr/>
        </p:nvSpPr>
        <p:spPr>
          <a:xfrm>
            <a:off x="275772" y="1567543"/>
            <a:ext cx="4833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создании приложения были использованы следующие инструментальные средства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4E6E8A-38FD-4BC1-B3AA-CBA65DCC2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02" y="3600353"/>
            <a:ext cx="3169267" cy="355940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695C8F5-7E68-4453-9C7F-D48DC28EA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1059"/>
            <a:ext cx="3559409" cy="35594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D28BD60-AF7C-4D09-8534-7C08F0350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92" y="3679140"/>
            <a:ext cx="3401833" cy="34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3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Процессор с двоичными числами и схемой">
            <a:extLst>
              <a:ext uri="{FF2B5EF4-FFF2-40B4-BE49-F238E27FC236}">
                <a16:creationId xmlns:a16="http://schemas.microsoft.com/office/drawing/2014/main" id="{F0F33B8E-52EE-47A8-B83D-6365FA8A5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0741CE-85A9-4F6D-8C09-FB2A5485A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19054">
            <a:off x="-1733551" y="-160157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B8BD3F-239F-4180-BE4D-1682EAEBB76D}"/>
              </a:ext>
            </a:extLst>
          </p:cNvPr>
          <p:cNvSpPr txBox="1"/>
          <p:nvPr/>
        </p:nvSpPr>
        <p:spPr>
          <a:xfrm>
            <a:off x="209550" y="590550"/>
            <a:ext cx="546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проекта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D5A995B-6F7D-4422-84EA-84CFAC656567}"/>
              </a:ext>
            </a:extLst>
          </p:cNvPr>
          <p:cNvSpPr/>
          <p:nvPr/>
        </p:nvSpPr>
        <p:spPr>
          <a:xfrm>
            <a:off x="7162800" y="294590"/>
            <a:ext cx="2686050" cy="123825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5074EAB-608C-4DF8-8475-14A7753ECA76}"/>
              </a:ext>
            </a:extLst>
          </p:cNvPr>
          <p:cNvSpPr/>
          <p:nvPr/>
        </p:nvSpPr>
        <p:spPr>
          <a:xfrm>
            <a:off x="10441631" y="3364108"/>
            <a:ext cx="1361396" cy="119436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45062D-799D-47D3-B1F9-90566D7C0697}"/>
              </a:ext>
            </a:extLst>
          </p:cNvPr>
          <p:cNvSpPr/>
          <p:nvPr/>
        </p:nvSpPr>
        <p:spPr>
          <a:xfrm>
            <a:off x="7140006" y="1724165"/>
            <a:ext cx="2686050" cy="123825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97273D1-1322-45AC-B74D-0C4F80C19998}"/>
              </a:ext>
            </a:extLst>
          </p:cNvPr>
          <p:cNvSpPr/>
          <p:nvPr/>
        </p:nvSpPr>
        <p:spPr>
          <a:xfrm>
            <a:off x="4491378" y="3257005"/>
            <a:ext cx="2686050" cy="123825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4FF298F-5827-4F6E-B41A-3EF0E8C84160}"/>
              </a:ext>
            </a:extLst>
          </p:cNvPr>
          <p:cNvSpPr/>
          <p:nvPr/>
        </p:nvSpPr>
        <p:spPr>
          <a:xfrm>
            <a:off x="7348026" y="3297988"/>
            <a:ext cx="2686050" cy="123825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C869A10-AC6A-45A0-9475-9325CF3EF0B6}"/>
              </a:ext>
            </a:extLst>
          </p:cNvPr>
          <p:cNvSpPr/>
          <p:nvPr/>
        </p:nvSpPr>
        <p:spPr>
          <a:xfrm>
            <a:off x="5579692" y="4919309"/>
            <a:ext cx="2686050" cy="123825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2AC95F05-C4E7-4434-9E4D-3D33E416AEFE}"/>
              </a:ext>
            </a:extLst>
          </p:cNvPr>
          <p:cNvCxnSpPr>
            <a:cxnSpLocks/>
          </p:cNvCxnSpPr>
          <p:nvPr/>
        </p:nvCxnSpPr>
        <p:spPr>
          <a:xfrm>
            <a:off x="9826056" y="2343290"/>
            <a:ext cx="1231150" cy="1158372"/>
          </a:xfrm>
          <a:prstGeom prst="straightConnector1">
            <a:avLst/>
          </a:prstGeom>
          <a:ln w="57150" cap="flat" cmpd="sng" algn="ctr">
            <a:solidFill>
              <a:srgbClr val="F489FF">
                <a:alpha val="8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BDD9041-6906-4370-BFC3-0D1B742218CE}"/>
              </a:ext>
            </a:extLst>
          </p:cNvPr>
          <p:cNvCxnSpPr>
            <a:cxnSpLocks/>
          </p:cNvCxnSpPr>
          <p:nvPr/>
        </p:nvCxnSpPr>
        <p:spPr>
          <a:xfrm>
            <a:off x="8483031" y="2914917"/>
            <a:ext cx="0" cy="426961"/>
          </a:xfrm>
          <a:prstGeom prst="straightConnector1">
            <a:avLst/>
          </a:prstGeom>
          <a:ln w="57150" cap="flat" cmpd="sng" algn="ctr">
            <a:solidFill>
              <a:srgbClr val="F489FF">
                <a:alpha val="8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11BE69A-1739-48CD-BF2B-9118B2F3225B}"/>
              </a:ext>
            </a:extLst>
          </p:cNvPr>
          <p:cNvCxnSpPr>
            <a:cxnSpLocks/>
          </p:cNvCxnSpPr>
          <p:nvPr/>
        </p:nvCxnSpPr>
        <p:spPr>
          <a:xfrm flipH="1">
            <a:off x="6422971" y="2343290"/>
            <a:ext cx="703629" cy="1088307"/>
          </a:xfrm>
          <a:prstGeom prst="straightConnector1">
            <a:avLst/>
          </a:prstGeom>
          <a:ln w="57150" cap="flat" cmpd="sng" algn="ctr">
            <a:solidFill>
              <a:srgbClr val="F489FF">
                <a:alpha val="8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8E20DA95-175C-44F5-AAD5-0F0CCA4EE701}"/>
              </a:ext>
            </a:extLst>
          </p:cNvPr>
          <p:cNvCxnSpPr>
            <a:cxnSpLocks/>
          </p:cNvCxnSpPr>
          <p:nvPr/>
        </p:nvCxnSpPr>
        <p:spPr>
          <a:xfrm>
            <a:off x="8505825" y="1532840"/>
            <a:ext cx="0" cy="294590"/>
          </a:xfrm>
          <a:prstGeom prst="straightConnector1">
            <a:avLst/>
          </a:prstGeom>
          <a:ln w="57150" cap="flat" cmpd="sng" algn="ctr">
            <a:solidFill>
              <a:srgbClr val="F489FF">
                <a:alpha val="8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11CDC15-448D-4548-8177-7DD0EF2796D4}"/>
              </a:ext>
            </a:extLst>
          </p:cNvPr>
          <p:cNvCxnSpPr>
            <a:cxnSpLocks/>
          </p:cNvCxnSpPr>
          <p:nvPr/>
        </p:nvCxnSpPr>
        <p:spPr>
          <a:xfrm flipH="1">
            <a:off x="7622557" y="4536238"/>
            <a:ext cx="883268" cy="426961"/>
          </a:xfrm>
          <a:prstGeom prst="straightConnector1">
            <a:avLst/>
          </a:prstGeom>
          <a:ln w="57150" cap="flat" cmpd="sng" algn="ctr">
            <a:solidFill>
              <a:srgbClr val="F489FF">
                <a:alpha val="8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4569EAB8-47A9-4A45-91FC-04E3F0E10066}"/>
              </a:ext>
            </a:extLst>
          </p:cNvPr>
          <p:cNvCxnSpPr>
            <a:cxnSpLocks/>
          </p:cNvCxnSpPr>
          <p:nvPr/>
        </p:nvCxnSpPr>
        <p:spPr>
          <a:xfrm>
            <a:off x="5978769" y="4495255"/>
            <a:ext cx="804003" cy="504773"/>
          </a:xfrm>
          <a:prstGeom prst="straightConnector1">
            <a:avLst/>
          </a:prstGeom>
          <a:ln w="57150" cap="flat" cmpd="sng" algn="ctr">
            <a:solidFill>
              <a:srgbClr val="F489FF">
                <a:alpha val="8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FE2649F-216E-486B-B12D-AFBE05F2C969}"/>
              </a:ext>
            </a:extLst>
          </p:cNvPr>
          <p:cNvSpPr/>
          <p:nvPr/>
        </p:nvSpPr>
        <p:spPr>
          <a:xfrm>
            <a:off x="7126600" y="408500"/>
            <a:ext cx="272225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Загрузочный экран</a:t>
            </a:r>
            <a:endParaRPr lang="en-US" sz="2400" b="1" dirty="0">
              <a:ln w="6600">
                <a:solidFill>
                  <a:srgbClr val="F489F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7030A0"/>
                </a:outerShdw>
              </a:effectLst>
            </a:endParaRPr>
          </a:p>
          <a:p>
            <a:pPr algn="ctr"/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(</a:t>
            </a:r>
            <a:r>
              <a:rPr lang="en-US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Splash Screen</a:t>
            </a:r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)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8CDF0A0-5EB9-41F8-8787-6AE512D63EC7}"/>
              </a:ext>
            </a:extLst>
          </p:cNvPr>
          <p:cNvSpPr/>
          <p:nvPr/>
        </p:nvSpPr>
        <p:spPr>
          <a:xfrm>
            <a:off x="7162800" y="1915911"/>
            <a:ext cx="2663252" cy="8602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Главное меню</a:t>
            </a:r>
          </a:p>
          <a:p>
            <a:pPr algn="ctr"/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(</a:t>
            </a:r>
            <a:r>
              <a:rPr lang="en-US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Main Activity</a:t>
            </a:r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)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26FF4B-BCE5-4F57-BBA8-724318F45FAD}"/>
              </a:ext>
            </a:extLst>
          </p:cNvPr>
          <p:cNvSpPr/>
          <p:nvPr/>
        </p:nvSpPr>
        <p:spPr>
          <a:xfrm>
            <a:off x="7348026" y="3476630"/>
            <a:ext cx="251545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Уч.</a:t>
            </a:r>
            <a:r>
              <a:rPr lang="en-US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 </a:t>
            </a:r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материал</a:t>
            </a:r>
          </a:p>
          <a:p>
            <a:pPr algn="ctr"/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(</a:t>
            </a:r>
            <a:r>
              <a:rPr lang="en-US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Lectures Activity</a:t>
            </a:r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)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4C518A1-D8BD-4440-84FB-08350AA746B0}"/>
              </a:ext>
            </a:extLst>
          </p:cNvPr>
          <p:cNvSpPr/>
          <p:nvPr/>
        </p:nvSpPr>
        <p:spPr>
          <a:xfrm>
            <a:off x="4562049" y="3316948"/>
            <a:ext cx="25154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Тренажёр</a:t>
            </a:r>
          </a:p>
          <a:p>
            <a:pPr algn="ctr"/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(</a:t>
            </a:r>
            <a:r>
              <a:rPr lang="en-US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Simulator Activity</a:t>
            </a:r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)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9FEFFBD-BA4F-4523-9078-3C4662619613}"/>
              </a:ext>
            </a:extLst>
          </p:cNvPr>
          <p:cNvSpPr/>
          <p:nvPr/>
        </p:nvSpPr>
        <p:spPr>
          <a:xfrm>
            <a:off x="5676900" y="4996682"/>
            <a:ext cx="25154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Рабочая зона</a:t>
            </a:r>
            <a:endParaRPr lang="en-US" sz="2400" b="1" dirty="0">
              <a:ln w="6600">
                <a:solidFill>
                  <a:srgbClr val="F489F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7030A0"/>
                </a:outerShdw>
              </a:effectLst>
            </a:endParaRPr>
          </a:p>
          <a:p>
            <a:pPr algn="ctr"/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(</a:t>
            </a:r>
            <a:r>
              <a:rPr lang="en-US" sz="2400" b="1" dirty="0" err="1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WorkZone</a:t>
            </a:r>
            <a:r>
              <a:rPr lang="en-US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 Activity</a:t>
            </a:r>
            <a:r>
              <a:rPr lang="ru-RU" sz="2400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)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AE771C-05AB-42B6-A864-71E6C467BAD0}"/>
              </a:ext>
            </a:extLst>
          </p:cNvPr>
          <p:cNvSpPr/>
          <p:nvPr/>
        </p:nvSpPr>
        <p:spPr>
          <a:xfrm>
            <a:off x="9797576" y="3639382"/>
            <a:ext cx="272225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Link</a:t>
            </a:r>
            <a:br>
              <a:rPr lang="en-US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</a:br>
            <a:r>
              <a:rPr lang="ru-RU" b="1" dirty="0">
                <a:ln w="6600">
                  <a:solidFill>
                    <a:srgbClr val="F489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7030A0"/>
                  </a:outerShdw>
                </a:effectLst>
              </a:rPr>
              <a:t>ПК-версия</a:t>
            </a:r>
          </a:p>
        </p:txBody>
      </p:sp>
    </p:spTree>
    <p:extLst>
      <p:ext uri="{BB962C8B-B14F-4D97-AF65-F5344CB8AC3E}">
        <p14:creationId xmlns:p14="http://schemas.microsoft.com/office/powerpoint/2010/main" val="208943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Абстрактный фон из узлов и сетки">
            <a:extLst>
              <a:ext uri="{FF2B5EF4-FFF2-40B4-BE49-F238E27FC236}">
                <a16:creationId xmlns:a16="http://schemas.microsoft.com/office/drawing/2014/main" id="{B5AADD51-4543-487B-A825-6ECA91CA59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68" y="0"/>
            <a:ext cx="1225616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7BEC7B-1BDC-4C0A-8698-4991BEE4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4" y="274113"/>
            <a:ext cx="5210446" cy="4452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8E5886-403A-4557-81AD-67161BC00D6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1505242"/>
            <a:ext cx="6355809" cy="5162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2D15F8-6845-4129-8668-5A71A3985B98}"/>
              </a:ext>
            </a:extLst>
          </p:cNvPr>
          <p:cNvSpPr/>
          <p:nvPr/>
        </p:nvSpPr>
        <p:spPr>
          <a:xfrm>
            <a:off x="45853" y="5867400"/>
            <a:ext cx="3881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Code Review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D235C8-65AA-4AD4-9096-3C5FE37089B2}"/>
              </a:ext>
            </a:extLst>
          </p:cNvPr>
          <p:cNvSpPr/>
          <p:nvPr/>
        </p:nvSpPr>
        <p:spPr>
          <a:xfrm>
            <a:off x="3014527" y="274113"/>
            <a:ext cx="20815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Adapter</a:t>
            </a:r>
            <a:endParaRPr lang="ru-RU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F8C7278-E3DC-48F7-B00E-2F9CA7CFBB60}"/>
              </a:ext>
            </a:extLst>
          </p:cNvPr>
          <p:cNvSpPr/>
          <p:nvPr/>
        </p:nvSpPr>
        <p:spPr>
          <a:xfrm>
            <a:off x="8956621" y="1505242"/>
            <a:ext cx="3343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Simulator</a:t>
            </a:r>
          </a:p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Menu</a:t>
            </a:r>
            <a:endParaRPr lang="ru-RU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119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Абстрактный фон из узлов и сетки">
            <a:extLst>
              <a:ext uri="{FF2B5EF4-FFF2-40B4-BE49-F238E27FC236}">
                <a16:creationId xmlns:a16="http://schemas.microsoft.com/office/drawing/2014/main" id="{B5AADD51-4543-487B-A825-6ECA91CA59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68" y="0"/>
            <a:ext cx="12256168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7868A1-C052-488F-B9E4-D8EACC8BA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6" y="673100"/>
            <a:ext cx="5705860" cy="5194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82F6B1-BA69-4D57-9775-38809020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19" y="2257425"/>
            <a:ext cx="5324475" cy="2343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0C30A00-4731-4683-817A-40AFDB46118F}"/>
              </a:ext>
            </a:extLst>
          </p:cNvPr>
          <p:cNvSpPr/>
          <p:nvPr/>
        </p:nvSpPr>
        <p:spPr>
          <a:xfrm>
            <a:off x="45853" y="5867400"/>
            <a:ext cx="3881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Code Review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25BE7D1-1B7B-4E5F-AEAA-E190EA1D9E49}"/>
              </a:ext>
            </a:extLst>
          </p:cNvPr>
          <p:cNvSpPr/>
          <p:nvPr/>
        </p:nvSpPr>
        <p:spPr>
          <a:xfrm>
            <a:off x="7354927" y="469900"/>
            <a:ext cx="33436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Work Zone</a:t>
            </a:r>
            <a:endParaRPr lang="ru-RU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4A281E0-BF89-45CE-90AD-C3F72FD7B3C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026727" y="1239341"/>
            <a:ext cx="612573" cy="1287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00C9A48-40B8-4D90-9197-18E2A1CA5523}"/>
              </a:ext>
            </a:extLst>
          </p:cNvPr>
          <p:cNvCxnSpPr>
            <a:stCxn id="12" idx="2"/>
          </p:cNvCxnSpPr>
          <p:nvPr/>
        </p:nvCxnSpPr>
        <p:spPr>
          <a:xfrm flipH="1">
            <a:off x="5003800" y="1239341"/>
            <a:ext cx="4022927" cy="1186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00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Абстрактный фон из узлов и сетки">
            <a:extLst>
              <a:ext uri="{FF2B5EF4-FFF2-40B4-BE49-F238E27FC236}">
                <a16:creationId xmlns:a16="http://schemas.microsoft.com/office/drawing/2014/main" id="{B5AADD51-4543-487B-A825-6ECA91CA59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68" y="0"/>
            <a:ext cx="12256168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4EE3E3-5CD1-4804-BCD0-BF66483F7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446" y="292100"/>
            <a:ext cx="5754914" cy="528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61B191-C204-481D-8E45-8D52C40485B0}"/>
              </a:ext>
            </a:extLst>
          </p:cNvPr>
          <p:cNvSpPr/>
          <p:nvPr/>
        </p:nvSpPr>
        <p:spPr>
          <a:xfrm>
            <a:off x="45853" y="5867400"/>
            <a:ext cx="3881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Code Review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04CB451-3B13-4BC2-93E6-CB16C9951CE0}"/>
              </a:ext>
            </a:extLst>
          </p:cNvPr>
          <p:cNvSpPr/>
          <p:nvPr/>
        </p:nvSpPr>
        <p:spPr>
          <a:xfrm>
            <a:off x="5091014" y="513259"/>
            <a:ext cx="33436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Result</a:t>
            </a:r>
            <a:endParaRPr lang="ru-RU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99320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157</Words>
  <Application>Microsoft Office PowerPoint</Application>
  <PresentationFormat>Широкоэкранный</PresentationFormat>
  <Paragraphs>40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Рустам Соколов</dc:creator>
  <cp:lastModifiedBy>Рустам Соколов</cp:lastModifiedBy>
  <cp:revision>11</cp:revision>
  <dcterms:created xsi:type="dcterms:W3CDTF">2022-11-23T13:45:41Z</dcterms:created>
  <dcterms:modified xsi:type="dcterms:W3CDTF">2022-11-25T10:16:41Z</dcterms:modified>
</cp:coreProperties>
</file>